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79" r:id="rId4"/>
    <p:sldId id="283" r:id="rId5"/>
    <p:sldId id="284" r:id="rId6"/>
    <p:sldId id="280" r:id="rId7"/>
    <p:sldId id="282" r:id="rId8"/>
    <p:sldId id="298" r:id="rId9"/>
    <p:sldId id="299" r:id="rId10"/>
    <p:sldId id="258" r:id="rId11"/>
    <p:sldId id="285" r:id="rId12"/>
    <p:sldId id="259" r:id="rId13"/>
    <p:sldId id="260" r:id="rId14"/>
    <p:sldId id="261" r:id="rId15"/>
    <p:sldId id="289" r:id="rId16"/>
    <p:sldId id="286" r:id="rId17"/>
    <p:sldId id="288" r:id="rId18"/>
    <p:sldId id="287" r:id="rId19"/>
    <p:sldId id="262" r:id="rId20"/>
    <p:sldId id="263" r:id="rId21"/>
    <p:sldId id="264" r:id="rId22"/>
    <p:sldId id="290" r:id="rId23"/>
    <p:sldId id="291" r:id="rId24"/>
    <p:sldId id="265" r:id="rId25"/>
    <p:sldId id="266" r:id="rId26"/>
    <p:sldId id="267" r:id="rId27"/>
    <p:sldId id="292" r:id="rId28"/>
    <p:sldId id="293" r:id="rId29"/>
    <p:sldId id="294" r:id="rId30"/>
    <p:sldId id="295" r:id="rId31"/>
    <p:sldId id="268" r:id="rId32"/>
    <p:sldId id="269" r:id="rId33"/>
    <p:sldId id="270" r:id="rId34"/>
    <p:sldId id="271" r:id="rId35"/>
    <p:sldId id="272" r:id="rId36"/>
    <p:sldId id="300" r:id="rId37"/>
    <p:sldId id="301" r:id="rId38"/>
    <p:sldId id="302" r:id="rId39"/>
    <p:sldId id="274" r:id="rId40"/>
    <p:sldId id="273" r:id="rId41"/>
    <p:sldId id="296" r:id="rId42"/>
    <p:sldId id="275" r:id="rId43"/>
    <p:sldId id="277" r:id="rId44"/>
    <p:sldId id="303" r:id="rId45"/>
    <p:sldId id="304" r:id="rId46"/>
    <p:sldId id="305" r:id="rId47"/>
    <p:sldId id="306" r:id="rId48"/>
    <p:sldId id="276" r:id="rId49"/>
    <p:sldId id="307" r:id="rId50"/>
    <p:sldId id="308" r:id="rId51"/>
    <p:sldId id="309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62D33"/>
    <a:srgbClr val="000000"/>
    <a:srgbClr val="B8BBBF"/>
    <a:srgbClr val="8BBABE"/>
    <a:srgbClr val="394E7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02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FDF6B2-9B46-47A0-A640-5DD09FD07D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0232853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8EC11E0-57E3-48C5-9299-61CB71AE5DD9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307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404605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EFF695-1219-4DD5-864B-62AC8F6F0838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389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873119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7D5853-D809-44C5-A1FD-CE43DA559E3F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399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63339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41A541-38BD-4CF1-B467-E0E719E5972B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409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64885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E033A69-348D-4A97-9694-484C9BF8CA2A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778943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20FFB9-4350-4747-A461-31EE288F362A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430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093866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B18B79-D08F-4147-A739-D55434D8B820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440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445468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A500DE-00E5-4279-8CE1-AEFC553A216C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4608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189149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1AEE5F-10E7-4C92-96CE-7405AF0B07D6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450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67073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93BEE4-8B0E-4EEC-BAAD-8B925E4D621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471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064784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7B1DF6-31FF-4C6F-A106-D3DB840C0A9B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481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820887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CD124E-422E-4C15-BF76-BF0EE14733B0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3602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883" indent="-285724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898" indent="-22858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057" indent="-22858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217" indent="-22858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2C3D335-813C-4BB4-959C-AD6B9EB0815D}" type="slidenum">
              <a:rPr lang="en-US" altLang="en-US" sz="1200"/>
              <a:pPr/>
              <a:t>7</a:t>
            </a:fld>
            <a:endParaRPr lang="en-US" altLang="en-US" sz="1200" dirty="0"/>
          </a:p>
        </p:txBody>
      </p:sp>
      <p:sp>
        <p:nvSpPr>
          <p:cNvPr id="768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3283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CF1D30-B559-484C-B86C-788E13CF40D6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327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295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C1BAFE-751B-47F4-AEC0-4F4497759865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314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349528-1A00-4160-86B0-A66E76F71DAD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221534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8BA040-2A14-42C3-873E-CD2BCB4CED69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358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15527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DB1B41A-417A-4E3E-9B48-D4E96C1E765B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368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355178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3CDED7-17B9-4934-92EE-A7903A52C563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20330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46321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48551B5-6206-46F0-9AAD-BDB10E4A6C92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2ECE419-D81A-4F7E-B723-B62E88D500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240967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8A0EB9D-4F18-4187-A297-20004092F8F7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86523D7-474E-4F8B-8AB2-DADFD1706A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4342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93331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67912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0632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2109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9138336-8C6B-4E54-A452-A9A03140BB75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6676D18-0DEF-468B-B961-85631F1229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308468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8EDFCB7-D277-4BE0-9B97-493849176B4E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50042EC-FAB6-4534-B736-6CA51D2E27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23856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8C6C0015-0AA0-4E01-A271-8ACA0C74A9E6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4934DE8-2041-4E1A-AC85-767D22BAD2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184250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D40F79D-27EC-406E-95C6-AEF3857CD8ED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629017-896B-4490-8A09-AE1D8546E1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="" xmlns:p14="http://schemas.microsoft.com/office/powerpoint/2010/main" val="411878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 3" panose="05040102010807070707" pitchFamily="18" charset="2"/>
        <a:buChar char="w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6000">
                <a:solidFill>
                  <a:srgbClr val="000000"/>
                </a:solidFill>
                <a:latin typeface="Arial" panose="020B0604020202020204" pitchFamily="34" charset="0"/>
              </a:rPr>
              <a:t>Dynamic vs Static Websites</a:t>
            </a: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GB" altLang="en-US">
                <a:solidFill>
                  <a:srgbClr val="000000"/>
                </a:solidFill>
                <a:latin typeface="Arial" panose="020B0604020202020204" pitchFamily="34" charset="0"/>
              </a:rPr>
              <a:t>Web Authoring and Design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3124200" y="4572000"/>
            <a:ext cx="2746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>
                <a:solidFill>
                  <a:srgbClr val="000000"/>
                </a:solidFill>
              </a:rPr>
              <a:t>Benjamin Kenwright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Content, Style and Behavior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HTML defines the structure and layout of a Web document by using a variety of tags and attributes. </a:t>
            </a:r>
          </a:p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Since its initial introduction in late 1991, it came to encompass a wider variety of stylistic and dynamic behavior capabilities to meet the demands of web developers. </a:t>
            </a:r>
          </a:p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Web page, we can find that, it can consist of up to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 three layers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</a:p>
          <a:p>
            <a:r>
              <a:rPr lang="en-US" dirty="0" smtClean="0"/>
              <a:t>Style</a:t>
            </a:r>
          </a:p>
          <a:p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371600"/>
            <a:ext cx="22860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AutoShape 4" descr="Image result for cartoon style  web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276600"/>
            <a:ext cx="12287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343400"/>
            <a:ext cx="248923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Content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4800600" cy="4114800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Content or Structure is the base layer, we presented it through </a:t>
            </a:r>
            <a:r>
              <a:rPr lang="en-US" altLang="en-US" dirty="0" smtClean="0">
                <a:solidFill>
                  <a:srgbClr val="00B050"/>
                </a:solidFill>
              </a:rPr>
              <a:t>HTML</a:t>
            </a:r>
            <a:r>
              <a:rPr lang="en-US" altLang="en-US" dirty="0" smtClean="0"/>
              <a:t> (Hyper Text Markup Language) format and it describes </a:t>
            </a:r>
            <a:r>
              <a:rPr lang="en-US" altLang="en-US" dirty="0" smtClean="0">
                <a:solidFill>
                  <a:srgbClr val="FF0000"/>
                </a:solidFill>
              </a:rPr>
              <a:t>text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chemeClr val="accent3">
                    <a:lumMod val="50000"/>
                  </a:schemeClr>
                </a:solidFill>
              </a:rPr>
              <a:t>graphics</a:t>
            </a:r>
            <a:r>
              <a:rPr lang="en-US" altLang="en-US" dirty="0" smtClean="0"/>
              <a:t>, and files containing other information are organized and linked together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981200"/>
            <a:ext cx="2047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038600"/>
            <a:ext cx="1798637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4953000" cy="4343400"/>
          </a:xfrm>
        </p:spPr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Style or Presentation, we can focus on making the site look </a:t>
            </a:r>
            <a:r>
              <a:rPr lang="en-US" altLang="en-US" dirty="0" smtClean="0">
                <a:solidFill>
                  <a:srgbClr val="00B050"/>
                </a:solidFill>
              </a:rPr>
              <a:t>attractive</a:t>
            </a:r>
            <a:r>
              <a:rPr lang="en-US" altLang="en-US" dirty="0" smtClean="0"/>
              <a:t>, by adding a layer of </a:t>
            </a:r>
            <a:r>
              <a:rPr lang="en-US" altLang="en-US" dirty="0" smtClean="0">
                <a:solidFill>
                  <a:schemeClr val="accent5">
                    <a:lumMod val="50000"/>
                  </a:schemeClr>
                </a:solidFill>
              </a:rPr>
              <a:t>presentation</a:t>
            </a:r>
            <a:r>
              <a:rPr lang="en-US" altLang="en-US" dirty="0" smtClean="0"/>
              <a:t> information using </a:t>
            </a:r>
            <a:r>
              <a:rPr lang="en-US" alt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CSS</a:t>
            </a:r>
            <a:r>
              <a:rPr lang="en-US" altLang="en-US" dirty="0" smtClean="0"/>
              <a:t> (Cascading Style Sheet)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905000"/>
            <a:ext cx="30670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Behavior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4191000" cy="4114800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Behavior, we can use JavaScript to introduce an added layer of user </a:t>
            </a:r>
            <a:r>
              <a:rPr lang="en-US" alt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interaction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solidFill>
                  <a:srgbClr val="FF0000"/>
                </a:solidFill>
              </a:rPr>
              <a:t>dynamic</a:t>
            </a:r>
            <a:r>
              <a:rPr lang="en-US" altLang="en-US" dirty="0" smtClean="0"/>
              <a:t> behavior, which will make the site easier to use in browsers equipped with JavaScript</a:t>
            </a:r>
          </a:p>
        </p:txBody>
      </p:sp>
      <p:sp>
        <p:nvSpPr>
          <p:cNvPr id="33794" name="AutoShape 2" descr="Image result for animated websit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828800"/>
            <a:ext cx="419489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4724400"/>
            <a:ext cx="4194947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dirty="0" err="1" smtClean="0"/>
              <a:t>vs</a:t>
            </a:r>
            <a:r>
              <a:rPr lang="en-US" dirty="0" smtClean="0"/>
              <a:t> Dynamic Websites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5791200" cy="462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4" name="AutoShape 2" descr="http://www.udeserve.in/blog/wp-content/uploads/2013/10/Static-vs-dynamic-website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533400"/>
            <a:ext cx="6019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1371600"/>
            <a:ext cx="88677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685800"/>
            <a:ext cx="6172200" cy="575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Client side vs Server side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mtClean="0"/>
              <a:t>web programming, there are two different types of programming models: Client side programming and Server side programming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297363"/>
            <a:ext cx="284638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rgbClr val="000000"/>
                </a:solidFill>
                <a:latin typeface="Arial" panose="020B0604020202020204" pitchFamily="34" charset="0"/>
              </a:rPr>
              <a:t>Outline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Review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do we mean by static and dynamic websites</a:t>
            </a: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Content management systems</a:t>
            </a: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Review/Discussion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Client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Client side programming considers to scripts that run within your web browser and these scripts has no interaction with a web server in order for the scripts to run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is the most popular client side scripting language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Server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Server-side programming refers to programs that run on the web server, which then sends results to your web browser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For example, PHP, Perl, Asp, </a:t>
            </a:r>
            <a:r>
              <a:rPr lang="en-US" altLang="en-US" dirty="0" err="1" smtClean="0"/>
              <a:t>.net</a:t>
            </a:r>
            <a:r>
              <a:rPr lang="en-US" altLang="en-US" dirty="0" smtClean="0"/>
              <a:t>, are the popular Server side programming languages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Java the </a:t>
            </a:r>
            <a:r>
              <a:rPr lang="en-US" altLang="en-US" dirty="0" smtClean="0"/>
              <a:t>most popular client side scripting language?</a:t>
            </a:r>
          </a:p>
          <a:p>
            <a:endParaRPr lang="en-US" alt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b) False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is the most popular client side scripting language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Javascript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programs runs only in the web browsers and these scripts are read and executed by an </a:t>
            </a:r>
            <a:r>
              <a:rPr lang="en-US" altLang="en-US" dirty="0" smtClean="0">
                <a:solidFill>
                  <a:srgbClr val="FF0000"/>
                </a:solidFill>
              </a:rPr>
              <a:t>interpreter</a:t>
            </a:r>
            <a:r>
              <a:rPr lang="en-US" altLang="en-US" dirty="0" smtClean="0"/>
              <a:t> (or engine</a:t>
            </a:r>
            <a:r>
              <a:rPr lang="en-US" altLang="en-US" dirty="0" smtClean="0">
                <a:solidFill>
                  <a:schemeClr val="bg2"/>
                </a:solidFill>
              </a:rPr>
              <a:t>)</a:t>
            </a:r>
            <a:r>
              <a:rPr lang="en-US" altLang="en-US" dirty="0" smtClean="0">
                <a:solidFill>
                  <a:srgbClr val="FF0000"/>
                </a:solidFill>
              </a:rPr>
              <a:t> inside the web browser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The most common uses of JavaScript are interacting with clients, getting available information from them, and validating their </a:t>
            </a:r>
            <a:r>
              <a:rPr lang="en-US" altLang="en-US" dirty="0" smtClean="0">
                <a:solidFill>
                  <a:srgbClr val="FF0000"/>
                </a:solidFill>
              </a:rPr>
              <a:t>actions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Javascript is Case-Sensitive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First and most important thing regarding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is that it is </a:t>
            </a:r>
            <a:r>
              <a:rPr lang="en-US" altLang="en-US" u="sng" dirty="0" smtClean="0">
                <a:solidFill>
                  <a:srgbClr val="FF0000"/>
                </a:solidFill>
              </a:rPr>
              <a:t>case sensitive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Everything defined in the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is case sensitive, that means a variable '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' is different from a variable named '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'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876800"/>
            <a:ext cx="214441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Embedded in your HTML files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between the </a:t>
            </a:r>
            <a:r>
              <a:rPr lang="en-US" altLang="en-US" dirty="0" smtClean="0">
                <a:solidFill>
                  <a:srgbClr val="FF0000"/>
                </a:solidFill>
              </a:rPr>
              <a:t>&lt;script&gt; ... &lt;/script&gt;</a:t>
            </a:r>
            <a:r>
              <a:rPr lang="en-US" altLang="en-US" dirty="0" smtClean="0"/>
              <a:t> tags. When the browser encounters a </a:t>
            </a:r>
            <a:r>
              <a:rPr lang="en-US" altLang="en-US" dirty="0" smtClean="0">
                <a:solidFill>
                  <a:srgbClr val="FF0000"/>
                </a:solidFill>
              </a:rPr>
              <a:t>&lt;script&gt; </a:t>
            </a:r>
            <a:r>
              <a:rPr lang="en-US" altLang="en-US" dirty="0" smtClean="0"/>
              <a:t>tag, it assumes that the script block is written in JavaScript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You can place these script blocks in the &lt;head&gt; or in the &lt;body&gt; section of HTML page or you can use both sections at the same 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Javascript</a:t>
            </a:r>
            <a:r>
              <a:rPr lang="en-US" dirty="0" smtClean="0"/>
              <a:t> case sensitive?</a:t>
            </a:r>
          </a:p>
          <a:p>
            <a:endParaRPr 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a) True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err="1" smtClean="0"/>
              <a:t>Javascript</a:t>
            </a:r>
            <a:r>
              <a:rPr lang="en-US" dirty="0" smtClean="0"/>
              <a:t> is case sensitive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&lt;script&gt; blocks has to be in the &lt;head&gt; section of HTML page?</a:t>
            </a:r>
          </a:p>
          <a:p>
            <a:endParaRPr 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Crossword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81200"/>
            <a:ext cx="39433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981200"/>
            <a:ext cx="37433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419600"/>
            <a:ext cx="36480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71470" y="6248400"/>
            <a:ext cx="888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E62D33"/>
                </a:solidFill>
              </a:rPr>
              <a:t>Have printed out/or copied out your answers and brought them with you for this lesson</a:t>
            </a:r>
            <a:endParaRPr lang="en-US" sz="1800" b="1" dirty="0">
              <a:solidFill>
                <a:srgbClr val="E62D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b) False</a:t>
            </a:r>
          </a:p>
          <a:p>
            <a:endParaRPr lang="en-US" dirty="0" smtClean="0"/>
          </a:p>
          <a:p>
            <a:pPr>
              <a:buNone/>
            </a:pPr>
            <a:r>
              <a:rPr lang="en-US" altLang="en-US" dirty="0" smtClean="0"/>
              <a:t>The &lt;script&gt; blocks can be in the &lt;head&gt; or in the &lt;body&gt; section of HTML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at </a:t>
            </a:r>
            <a:r>
              <a:rPr lang="en-US" altLang="en-US" dirty="0" smtClean="0">
                <a:solidFill>
                  <a:srgbClr val="FF0000"/>
                </a:solidFill>
              </a:rPr>
              <a:t>Head</a:t>
            </a:r>
            <a:r>
              <a:rPr lang="en-US" altLang="en-US" dirty="0" smtClean="0"/>
              <a:t> section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732088"/>
            <a:ext cx="6811963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at </a:t>
            </a:r>
            <a:r>
              <a:rPr lang="en-US" altLang="en-US" dirty="0" smtClean="0">
                <a:solidFill>
                  <a:srgbClr val="FF0000"/>
                </a:solidFill>
              </a:rPr>
              <a:t>Body</a:t>
            </a:r>
            <a:r>
              <a:rPr lang="en-US" altLang="en-US" dirty="0" smtClean="0"/>
              <a:t> Section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81275"/>
            <a:ext cx="6716713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External Script File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mtClean="0"/>
              <a:t>Either be embedded in your HTML files or placed in an external script file with a .js extension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413250"/>
            <a:ext cx="67722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63550"/>
            <a:ext cx="7772400" cy="14351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Example</a:t>
            </a:r>
            <a:br>
              <a:rPr lang="en-US" altLang="en-US" dirty="0" smtClean="0"/>
            </a:br>
            <a:r>
              <a:rPr lang="en-US" altLang="en-US" dirty="0" smtClean="0"/>
              <a:t>JavaScript Program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.html file and type the following code: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What will happen?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3200"/>
            <a:ext cx="714216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Happens...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When you open the file in web browser, first you get a message box in a white background and then you </a:t>
            </a:r>
            <a:r>
              <a:rPr lang="en-US" altLang="en-US" dirty="0" smtClean="0">
                <a:solidFill>
                  <a:schemeClr val="accent5">
                    <a:lumMod val="50000"/>
                  </a:schemeClr>
                </a:solidFill>
              </a:rPr>
              <a:t>press OK </a:t>
            </a:r>
            <a:r>
              <a:rPr lang="en-US" altLang="en-US" dirty="0" smtClean="0"/>
              <a:t>button you can see the </a:t>
            </a:r>
            <a:r>
              <a:rPr lang="en-US" altLang="en-US" dirty="0" smtClean="0">
                <a:solidFill>
                  <a:srgbClr val="00B050"/>
                </a:solidFill>
              </a:rPr>
              <a:t>background</a:t>
            </a:r>
            <a:r>
              <a:rPr lang="en-US" altLang="en-US" dirty="0" smtClean="0"/>
              <a:t> color is 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changed</a:t>
            </a:r>
            <a:r>
              <a:rPr lang="en-US" altLang="en-US" dirty="0" smtClean="0"/>
              <a:t> to </a:t>
            </a:r>
            <a:r>
              <a:rPr lang="en-US" altLang="en-US" u="sng" dirty="0" smtClean="0">
                <a:solidFill>
                  <a:srgbClr val="FF0000"/>
                </a:solidFill>
              </a:rPr>
              <a:t>RED</a:t>
            </a:r>
            <a:r>
              <a:rPr lang="en-US" altLang="en-US" dirty="0" smtClean="0"/>
              <a:t> color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5456237" cy="187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52800" y="533400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Activity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752600"/>
            <a:ext cx="7620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Explain the potential advantages of using </a:t>
            </a:r>
            <a:r>
              <a:rPr lang="en-US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Javascript</a:t>
            </a:r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on your web pages?</a:t>
            </a:r>
          </a:p>
          <a:p>
            <a:pPr algn="ctr"/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bg2">
                    <a:lumMod val="95000"/>
                    <a:lumOff val="5000"/>
                    <a:alpha val="6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828800"/>
            <a:ext cx="5294018" cy="462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8933822" cy="43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729835"/>
            <a:ext cx="5638800" cy="212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Overview of Dynamic and Static </a:t>
            </a: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Websites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Dynamic websites (Generated Content)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Getting started with scripting and </a:t>
            </a:r>
            <a:r>
              <a:rPr lang="en-GB" altLang="en-US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Javascript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Hands-On/Practical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Revision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Write down </a:t>
            </a:r>
            <a:r>
              <a:rPr lang="en-US" dirty="0" smtClean="0"/>
              <a:t>the HTML/CSS code to create an ‘Image’ </a:t>
            </a:r>
            <a:r>
              <a:rPr lang="en-US" altLang="en-US" dirty="0" smtClean="0"/>
              <a:t>Rollover Effect</a:t>
            </a:r>
          </a:p>
          <a:p>
            <a:pPr>
              <a:buNone/>
            </a:pPr>
            <a:r>
              <a:rPr lang="en-US" dirty="0" smtClean="0"/>
              <a:t>   (5 Minutes)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6383"/>
          <a:stretch>
            <a:fillRect/>
          </a:stretch>
        </p:blipFill>
        <p:spPr bwMode="auto">
          <a:xfrm>
            <a:off x="5029200" y="3429000"/>
            <a:ext cx="3028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38600" y="4267200"/>
            <a:ext cx="685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10000"/>
            <a:ext cx="2003024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3733800"/>
            <a:ext cx="1447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This Week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685800" y="1752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Review Slides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Read Associated Chapters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Weekly Tasks</a:t>
            </a:r>
          </a:p>
          <a:p>
            <a:pPr lvl="1">
              <a:spcBef>
                <a:spcPts val="700"/>
              </a:spcBef>
              <a:buFont typeface="Wingdings 3" panose="05040102010807070707" pitchFamily="18" charset="2"/>
              <a:buChar char=""/>
            </a:pP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Update </a:t>
            </a:r>
            <a:r>
              <a:rPr lang="en-GB" alt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GitHub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Account/Webpage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Online </a:t>
            </a: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Quizzes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Blip>
                <a:blip r:embed="rId3"/>
              </a:buBlip>
            </a:pP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Crossword Challenge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zjnu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42EC-FAB6-4534-B736-6CA51D2E2736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6153236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381000"/>
            <a:ext cx="305199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733800"/>
            <a:ext cx="329800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57912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E62D33"/>
                </a:solidFill>
              </a:rPr>
              <a:t>Print out/or copy out your answers and bring them with you for next lesson</a:t>
            </a:r>
            <a:endParaRPr lang="en-US" sz="1800" b="1" dirty="0">
              <a:solidFill>
                <a:srgbClr val="E62D33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81000" y="0"/>
            <a:ext cx="4038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Puzzle to Solve for Next Week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Questions/Discussion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0"/>
            <a:ext cx="77724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Implement a similar website design</a:t>
            </a:r>
          </a:p>
          <a:p>
            <a:r>
              <a:rPr lang="en-US" dirty="0" smtClean="0"/>
              <a:t>Navigation elements are within the image (e.g., people, tables, …)</a:t>
            </a:r>
          </a:p>
          <a:p>
            <a:r>
              <a:rPr lang="en-US" dirty="0" smtClean="0"/>
              <a:t>Popup information, hover </a:t>
            </a:r>
            <a:r>
              <a:rPr lang="en-US" smtClean="0"/>
              <a:t>over images/text, …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6484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dirty="0" smtClean="0"/>
              <a:t>What would the following HTML/CSS output?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714625"/>
            <a:ext cx="38766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05000"/>
            <a:ext cx="62960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simple HTML/</a:t>
            </a:r>
            <a:r>
              <a:rPr lang="en-US" dirty="0" err="1" smtClean="0"/>
              <a:t>Javascript</a:t>
            </a:r>
            <a:r>
              <a:rPr lang="en-US" dirty="0" smtClean="0"/>
              <a:t> program to bring up an popup dialog box in </a:t>
            </a:r>
            <a:r>
              <a:rPr lang="en-US" smtClean="0"/>
              <a:t>the browser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81275"/>
            <a:ext cx="6716713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5" name="Rectangle 2"/>
          <p:cNvSpPr>
            <a:spLocks noGrp="1"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057275"/>
            <a:ext cx="38100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CSS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30159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09800"/>
            <a:ext cx="4885511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772400" cy="1143000"/>
          </a:xfrm>
        </p:spPr>
        <p:txBody>
          <a:bodyPr/>
          <a:lstStyle/>
          <a:p>
            <a:r>
              <a:rPr lang="en-US" b="1" dirty="0" smtClean="0"/>
              <a:t>Drop Caps Using </a:t>
            </a:r>
            <a:r>
              <a:rPr lang="en-US" b="1" dirty="0" smtClean="0"/>
              <a:t>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905000"/>
            <a:ext cx="638659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886200"/>
            <a:ext cx="569976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Print Page </a:t>
            </a:r>
            <a:r>
              <a:rPr lang="en-US" b="1" dirty="0" smtClean="0"/>
              <a:t>Breaks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CSS you can control the page </a:t>
            </a:r>
            <a:r>
              <a:rPr lang="en-US" dirty="0" smtClean="0"/>
              <a:t>breaks - users </a:t>
            </a:r>
            <a:r>
              <a:rPr lang="en-US" dirty="0" smtClean="0"/>
              <a:t>might like to print your </a:t>
            </a:r>
            <a:r>
              <a:rPr lang="en-US" dirty="0" smtClean="0"/>
              <a:t>webpage/article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smtClean="0"/>
              <a:t>this class to any tag which you would like to print on next page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886200"/>
            <a:ext cx="5334000" cy="42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620000" cy="4114800"/>
          </a:xfrm>
        </p:spPr>
        <p:txBody>
          <a:bodyPr/>
          <a:lstStyle/>
          <a:p>
            <a:pPr>
              <a:defRPr/>
            </a:pPr>
            <a:r>
              <a:rPr lang="en-GB" altLang="en-US" dirty="0" smtClean="0"/>
              <a:t>Write down on a piece of paper the CSS to display the following website design:</a:t>
            </a:r>
          </a:p>
          <a:p>
            <a:pPr marL="0" indent="0">
              <a:buFontTx/>
              <a:buNone/>
              <a:defRPr/>
            </a:pPr>
            <a:r>
              <a:rPr lang="en-GB" altLang="en-US" dirty="0" smtClean="0"/>
              <a:t>   (5 Minutes)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743200"/>
            <a:ext cx="4472521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26670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731838" y="3651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Answer</a:t>
            </a:r>
            <a:endParaRPr lang="en-GB" altLang="en-US" sz="4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85800" y="2286000"/>
            <a:ext cx="3810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content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position:relative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width:auto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min-width:120px;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margin:0px 210px 20px 170px;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solid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z-index:3; /* This allows the content to overlap the right menu in narrow windows in good browsers. */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navAlpha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position:absolute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width:128px;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top:20px;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left:20px;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dashed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background-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color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:#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eee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z-index:2;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648200" y="2133600"/>
            <a:ext cx="3810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navBeta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position:absolute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width:168px;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top:20px;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right:20px;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dashed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background-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color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:#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eee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z-index:1;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endParaRPr lang="en-GB" altLang="en-US" sz="13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5240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Three Columns  Flanking Menu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altLang="en-US" dirty="0" smtClean="0"/>
              <a:t>Activity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GB" altLang="en-US" dirty="0" smtClean="0"/>
              <a:t>Write down on a piece of paper the output for the following HTML/CSS:</a:t>
            </a:r>
          </a:p>
          <a:p>
            <a:pPr marL="0" indent="0">
              <a:buFontTx/>
              <a:buNone/>
              <a:defRPr/>
            </a:pPr>
            <a:r>
              <a:rPr lang="en-GB" altLang="en-US" dirty="0"/>
              <a:t> </a:t>
            </a:r>
            <a:r>
              <a:rPr lang="en-GB" altLang="en-US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514600"/>
            <a:ext cx="6629400" cy="38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3000"/>
            <a:ext cx="6492345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267200"/>
            <a:ext cx="3996635" cy="231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191000" y="4724400"/>
            <a:ext cx="3352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2 7"/>
          <p:cNvSpPr/>
          <p:nvPr/>
        </p:nvSpPr>
        <p:spPr>
          <a:xfrm>
            <a:off x="6248400" y="3505200"/>
            <a:ext cx="2133600" cy="914400"/>
          </a:xfrm>
          <a:prstGeom prst="borderCallout2">
            <a:avLst>
              <a:gd name="adj1" fmla="val 17484"/>
              <a:gd name="adj2" fmla="val -738"/>
              <a:gd name="adj3" fmla="val 18750"/>
              <a:gd name="adj4" fmla="val -16667"/>
              <a:gd name="adj5" fmla="val 132753"/>
              <a:gd name="adj6" fmla="val -444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</a:rPr>
              <a:t>This </a:t>
            </a:r>
            <a:r>
              <a:rPr lang="en-US" sz="1600" dirty="0" err="1" smtClean="0">
                <a:solidFill>
                  <a:schemeClr val="bg2"/>
                </a:solidFill>
              </a:rPr>
              <a:t>stylesheet</a:t>
            </a:r>
            <a:r>
              <a:rPr lang="en-US" sz="1600" dirty="0" smtClean="0">
                <a:solidFill>
                  <a:schemeClr val="bg2"/>
                </a:solidFill>
              </a:rPr>
              <a:t> sets the width of all images to 100%: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6019800"/>
            <a:ext cx="2133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2 10"/>
          <p:cNvSpPr/>
          <p:nvPr/>
        </p:nvSpPr>
        <p:spPr>
          <a:xfrm flipH="1">
            <a:off x="1066800" y="5410200"/>
            <a:ext cx="2743200" cy="914400"/>
          </a:xfrm>
          <a:prstGeom prst="borderCallout2">
            <a:avLst>
              <a:gd name="adj1" fmla="val 17484"/>
              <a:gd name="adj2" fmla="val -738"/>
              <a:gd name="adj3" fmla="val 18750"/>
              <a:gd name="adj4" fmla="val -148313"/>
              <a:gd name="adj5" fmla="val 65664"/>
              <a:gd name="adj6" fmla="val -1529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</a:rPr>
              <a:t>Style attribute, where the width is set to 128 pixels which overrides the </a:t>
            </a:r>
            <a:r>
              <a:rPr lang="en-US" sz="1600" dirty="0" err="1" smtClean="0">
                <a:solidFill>
                  <a:schemeClr val="bg2"/>
                </a:solidFill>
              </a:rPr>
              <a:t>stylesheet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634</TotalTime>
  <Words>934</Words>
  <Application>Microsoft Office PowerPoint</Application>
  <PresentationFormat>On-screen Show (4:3)</PresentationFormat>
  <Paragraphs>185</Paragraphs>
  <Slides>51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Default Design</vt:lpstr>
      <vt:lpstr>Slide 1</vt:lpstr>
      <vt:lpstr>Slide 2</vt:lpstr>
      <vt:lpstr>Crossword Solutions</vt:lpstr>
      <vt:lpstr>Revision Question</vt:lpstr>
      <vt:lpstr>Answer</vt:lpstr>
      <vt:lpstr>Activity</vt:lpstr>
      <vt:lpstr>Slide 7</vt:lpstr>
      <vt:lpstr>Activity</vt:lpstr>
      <vt:lpstr>Answer</vt:lpstr>
      <vt:lpstr>Content, Style and Behavior</vt:lpstr>
      <vt:lpstr>Three Types</vt:lpstr>
      <vt:lpstr>Content</vt:lpstr>
      <vt:lpstr>Style</vt:lpstr>
      <vt:lpstr>Behavior</vt:lpstr>
      <vt:lpstr>Static vs Dynamic Websites</vt:lpstr>
      <vt:lpstr>Slide 16</vt:lpstr>
      <vt:lpstr>Slide 17</vt:lpstr>
      <vt:lpstr>Slide 18</vt:lpstr>
      <vt:lpstr>Client side vs Server side</vt:lpstr>
      <vt:lpstr>Client</vt:lpstr>
      <vt:lpstr>Server</vt:lpstr>
      <vt:lpstr>Question</vt:lpstr>
      <vt:lpstr>Answer</vt:lpstr>
      <vt:lpstr>Javascript</vt:lpstr>
      <vt:lpstr>Javascript is Case-Sensitive</vt:lpstr>
      <vt:lpstr>Embedded in your HTML files</vt:lpstr>
      <vt:lpstr>Question</vt:lpstr>
      <vt:lpstr>Answer</vt:lpstr>
      <vt:lpstr>Question</vt:lpstr>
      <vt:lpstr>Answer</vt:lpstr>
      <vt:lpstr> Javascript at Head section</vt:lpstr>
      <vt:lpstr>Javascript at Body Section</vt:lpstr>
      <vt:lpstr>External Script File</vt:lpstr>
      <vt:lpstr>Example JavaScript Program</vt:lpstr>
      <vt:lpstr>What Happens...</vt:lpstr>
      <vt:lpstr>Slide 36</vt:lpstr>
      <vt:lpstr>Review</vt:lpstr>
      <vt:lpstr>Slide 38</vt:lpstr>
      <vt:lpstr>Slide 39</vt:lpstr>
      <vt:lpstr>Slide 40</vt:lpstr>
      <vt:lpstr>Slide 41</vt:lpstr>
      <vt:lpstr>Slide 42</vt:lpstr>
      <vt:lpstr>Challenge</vt:lpstr>
      <vt:lpstr>Question</vt:lpstr>
      <vt:lpstr>Answer</vt:lpstr>
      <vt:lpstr>Question</vt:lpstr>
      <vt:lpstr>Answer</vt:lpstr>
      <vt:lpstr>Slide 48</vt:lpstr>
      <vt:lpstr>Interesting CSS Features</vt:lpstr>
      <vt:lpstr>Drop Caps Using CSS</vt:lpstr>
      <vt:lpstr>Print Page Breaks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authorised user</cp:lastModifiedBy>
  <cp:revision>305</cp:revision>
  <dcterms:created xsi:type="dcterms:W3CDTF">1601-01-01T00:00:00Z</dcterms:created>
  <dcterms:modified xsi:type="dcterms:W3CDTF">2017-11-15T09:37:37Z</dcterms:modified>
</cp:coreProperties>
</file>